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32" r:id="rId2"/>
  </p:sldMasterIdLst>
  <p:notesMasterIdLst>
    <p:notesMasterId r:id="rId15"/>
  </p:notesMasterIdLst>
  <p:sldIdLst>
    <p:sldId id="291" r:id="rId3"/>
    <p:sldId id="428" r:id="rId4"/>
    <p:sldId id="292" r:id="rId5"/>
    <p:sldId id="311" r:id="rId6"/>
    <p:sldId id="406" r:id="rId7"/>
    <p:sldId id="419" r:id="rId8"/>
    <p:sldId id="422" r:id="rId9"/>
    <p:sldId id="425" r:id="rId10"/>
    <p:sldId id="430" r:id="rId11"/>
    <p:sldId id="434" r:id="rId12"/>
    <p:sldId id="436" r:id="rId13"/>
    <p:sldId id="435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4C31FF-9319-4EFF-9DF9-4504AF56A69A}" type="datetimeFigureOut">
              <a:rPr lang="it-IT" smtClean="0"/>
              <a:pPr/>
              <a:t>07/01/2015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A740D-6D77-4CBD-B562-FF095FEB8A4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Vangelo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A740D-6D77-4CBD-B562-FF095FEB8A4B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A740D-6D77-4CBD-B562-FF095FEB8A4B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Vivere</a:t>
            </a:r>
            <a:r>
              <a:rPr lang="it-IT" baseline="0" dirty="0" smtClean="0"/>
              <a:t> la domenica giorno del Signore e della comunità con perseveranza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A740D-6D77-4CBD-B562-FF095FEB8A4B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A740D-6D77-4CBD-B562-FF095FEB8A4B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Tante immagini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A740D-6D77-4CBD-B562-FF095FEB8A4B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Tante immagini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A740D-6D77-4CBD-B562-FF095FEB8A4B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07/01/2015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2" name="Rettangolo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ttangolo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ttangolo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ttangolo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ttangolo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56" name="Rettangolo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ttangolo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ttangolo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ttangolo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07/01/2015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07/01/2015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D4D4D6">
                    <a:shade val="90000"/>
                  </a:srgbClr>
                </a:solidFill>
              </a:rPr>
              <a:pPr/>
              <a:t>07/01/2015</a:t>
            </a:fld>
            <a:endParaRPr lang="it-IT">
              <a:solidFill>
                <a:srgbClr val="D4D4D6">
                  <a:shade val="90000"/>
                </a:srgbClr>
              </a:solidFill>
            </a:endParaRP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D4D4D6">
                  <a:shade val="90000"/>
                </a:srgbClr>
              </a:solidFill>
            </a:endParaRPr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D4D4D6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D4D4D6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07/01/2015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D4D4D6">
                    <a:shade val="90000"/>
                  </a:srgbClr>
                </a:solidFill>
              </a:rPr>
              <a:pPr/>
              <a:t>07/01/2015</a:t>
            </a:fld>
            <a:endParaRPr lang="it-IT">
              <a:solidFill>
                <a:srgbClr val="D4D4D6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D4D4D6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D4D4D6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D4D4D6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07/01/2015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07/01/2015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07/01/2015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07/01/2015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07/01/2015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07/01/2015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07/01/2015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07/01/2015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07/01/2015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igura a mano libera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igura a mano libera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igura a mano libera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igura a mano libera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igura a mano libera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igura a mano libera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igura a mano libera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igura a mano libera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igura a mano libera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igura a mano libera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igura a mano libera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igura a mano libera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igura a mano libera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igura a mano libera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igura a mano libera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07/01/2015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ttangolo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ttangolo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ttangolo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07/01/2015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tangolo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07/01/2015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Rettangolo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ttangolo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ttangolo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ttangolo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ttangolo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ttangolo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ttangolo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ttangolo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07/01/2015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07/01/2015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07/01/2015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ttore 1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po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ttore 1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grpSp>
        <p:nvGrpSpPr>
          <p:cNvPr id="14" name="Gruppo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ttore 1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o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ttore 1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B6055F8-1D02-4417-9241-55C834FD9970}" type="datetimeFigureOut">
              <a:rPr lang="it-IT" smtClean="0"/>
              <a:pPr/>
              <a:t>07/01/2015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ttangolo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ttangolo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ttangolo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ttangolo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B6055F8-1D02-4417-9241-55C834FD9970}" type="datetimeFigureOut">
              <a:rPr lang="it-IT" smtClean="0"/>
              <a:pPr/>
              <a:t>07/01/2015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07/01/2015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srgbClr val="5A6378">
                    <a:shade val="90000"/>
                  </a:srgbClr>
                </a:solidFill>
              </a:rPr>
              <a:pPr/>
              <a:t>‹N›</a:t>
            </a:fld>
            <a:endParaRPr lang="it-IT">
              <a:solidFill>
                <a:srgbClr val="5A6378">
                  <a:shade val="90000"/>
                </a:srgbClr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ndra\Desktop\LAVORI DI RACCOLTA\ICONE\vite e tralci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268760"/>
            <a:ext cx="4150083" cy="5029900"/>
          </a:xfrm>
          <a:prstGeom prst="rect">
            <a:avLst/>
          </a:prstGeom>
          <a:noFill/>
        </p:spPr>
      </p:pic>
      <p:sp>
        <p:nvSpPr>
          <p:cNvPr id="3" name="Onda 2 2"/>
          <p:cNvSpPr/>
          <p:nvPr/>
        </p:nvSpPr>
        <p:spPr>
          <a:xfrm rot="21281689">
            <a:off x="979834" y="562910"/>
            <a:ext cx="5424963" cy="1226939"/>
          </a:xfrm>
          <a:prstGeom prst="doubleWave">
            <a:avLst/>
          </a:prstGeom>
          <a:solidFill>
            <a:srgbClr val="C00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Radicati in Cristo</a:t>
            </a:r>
            <a:endParaRPr lang="it-IT" sz="5400" b="1" cap="none" spc="0" dirty="0">
              <a:ln w="11430"/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ttangolo 4"/>
          <p:cNvSpPr/>
          <p:nvPr/>
        </p:nvSpPr>
        <p:spPr>
          <a:xfrm rot="20990696">
            <a:off x="467544" y="3068960"/>
            <a:ext cx="33057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it-IT" sz="5400" b="1" dirty="0" smtClean="0">
                <a:ln/>
                <a:solidFill>
                  <a:schemeClr val="accent3"/>
                </a:solidFill>
              </a:rPr>
              <a:t>p</a:t>
            </a:r>
            <a:r>
              <a:rPr lang="it-IT" sz="5400" b="1" cap="none" spc="0" dirty="0" smtClean="0">
                <a:ln/>
                <a:solidFill>
                  <a:schemeClr val="accent3"/>
                </a:solidFill>
                <a:effectLst/>
              </a:rPr>
              <a:t>er aprirsi </a:t>
            </a:r>
          </a:p>
          <a:p>
            <a:r>
              <a:rPr lang="it-IT" sz="5400" b="1" cap="none" spc="0" dirty="0" smtClean="0">
                <a:ln/>
                <a:solidFill>
                  <a:schemeClr val="accent3"/>
                </a:solidFill>
                <a:effectLst/>
              </a:rPr>
              <a:t>al mondo</a:t>
            </a:r>
            <a:endParaRPr lang="it-IT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Freccia in giù 5"/>
          <p:cNvSpPr/>
          <p:nvPr/>
        </p:nvSpPr>
        <p:spPr>
          <a:xfrm rot="1426338">
            <a:off x="2034509" y="2261397"/>
            <a:ext cx="432048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356047" y="260648"/>
            <a:ext cx="46153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Cosa vuol dire </a:t>
            </a:r>
          </a:p>
          <a:p>
            <a:pPr algn="ctr"/>
            <a:r>
              <a:rPr lang="it-IT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portare </a:t>
            </a:r>
            <a:r>
              <a:rPr lang="it-IT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frutto?</a:t>
            </a:r>
            <a:endParaRPr lang="it-IT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/>
        </p:nvGraphicFramePr>
        <p:xfrm>
          <a:off x="467544" y="2736850"/>
          <a:ext cx="7152456" cy="3914267"/>
        </p:xfrm>
        <a:graphic>
          <a:graphicData uri="http://schemas.openxmlformats.org/drawingml/2006/table">
            <a:tbl>
              <a:tblPr/>
              <a:tblGrid>
                <a:gridCol w="7152456"/>
              </a:tblGrid>
              <a:tr h="36444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Che cosa significa per noi essere missionari nella vita di ogni giorno?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800" i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Si può fare un cartellone con le caratteristiche del missionario:</a:t>
                      </a:r>
                      <a:endParaRPr lang="it-IT" sz="2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800" i="1" dirty="0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Essere missionari in famiglia vuol </a:t>
                      </a:r>
                      <a:r>
                        <a:rPr lang="it-IT" sz="2800" i="1" dirty="0" err="1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dire…</a:t>
                      </a:r>
                      <a:r>
                        <a:rPr lang="it-IT" sz="2800" i="1" dirty="0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..</a:t>
                      </a:r>
                      <a:endParaRPr lang="it-IT" sz="2800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800" i="1" dirty="0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Essere missionari nel tempo libero vuol </a:t>
                      </a:r>
                      <a:r>
                        <a:rPr lang="it-IT" sz="2800" i="1" dirty="0" err="1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dire…</a:t>
                      </a:r>
                      <a:r>
                        <a:rPr lang="it-IT" sz="2800" i="1" dirty="0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..</a:t>
                      </a:r>
                      <a:endParaRPr lang="it-IT" sz="2800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800" i="1" dirty="0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Essere missionari a scuola vuol  </a:t>
                      </a:r>
                      <a:r>
                        <a:rPr lang="it-IT" sz="2800" i="1" dirty="0" err="1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dire…</a:t>
                      </a:r>
                      <a:r>
                        <a:rPr lang="it-IT" sz="2800" i="1" dirty="0">
                          <a:solidFill>
                            <a:srgbClr val="FFC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..</a:t>
                      </a:r>
                      <a:endParaRPr lang="it-IT" sz="2800" dirty="0">
                        <a:solidFill>
                          <a:srgbClr val="FFC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Essere missionari  nella comunità parrocchiale  vuol dire…..</a:t>
            </a: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41261" y="260648"/>
            <a:ext cx="84449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 quali condizioni possiamo</a:t>
            </a:r>
            <a:endParaRPr lang="it-IT" sz="54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it-IT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portare </a:t>
            </a:r>
            <a:r>
              <a:rPr lang="it-IT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frutto, rimanere?</a:t>
            </a:r>
            <a:endParaRPr lang="it-IT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Essere missionari  nella comunità parrocchiale  vuol dire…..</a:t>
            </a: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67544" y="2549128"/>
            <a:ext cx="576064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sz="3200" dirty="0" smtClean="0"/>
              <a:t> quando </a:t>
            </a:r>
            <a:r>
              <a:rPr lang="it-IT" sz="3200" dirty="0" smtClean="0"/>
              <a:t>hai tempo per incontrare Dio? </a:t>
            </a:r>
            <a:endParaRPr lang="it-IT" sz="3200" dirty="0" smtClean="0"/>
          </a:p>
          <a:p>
            <a:pPr>
              <a:buFontTx/>
              <a:buChar char="-"/>
            </a:pPr>
            <a:r>
              <a:rPr lang="it-IT" sz="3200" dirty="0" smtClean="0"/>
              <a:t> </a:t>
            </a:r>
            <a:r>
              <a:rPr lang="it-IT" sz="3200" dirty="0" smtClean="0"/>
              <a:t>quando hai tempo per incontrare gli altri? </a:t>
            </a:r>
            <a:endParaRPr lang="it-IT" sz="3200" dirty="0" smtClean="0"/>
          </a:p>
          <a:p>
            <a:pPr>
              <a:buFontTx/>
              <a:buChar char="-"/>
            </a:pPr>
            <a:r>
              <a:rPr lang="it-IT" sz="3200" dirty="0" smtClean="0"/>
              <a:t> </a:t>
            </a:r>
            <a:r>
              <a:rPr lang="it-IT" sz="3200" dirty="0" smtClean="0"/>
              <a:t>quando hai tempo per incontrate te stesso? </a:t>
            </a:r>
            <a:endParaRPr lang="it-IT" sz="3200" dirty="0" smtClean="0"/>
          </a:p>
          <a:p>
            <a:pPr>
              <a:buFontTx/>
              <a:buChar char="-"/>
            </a:pPr>
            <a:r>
              <a:rPr lang="it-IT" sz="3200" dirty="0" smtClean="0"/>
              <a:t> </a:t>
            </a:r>
            <a:r>
              <a:rPr lang="it-IT" sz="3200" dirty="0" smtClean="0"/>
              <a:t>quando hai tempo riempito dai mezzi della comunicazione? </a:t>
            </a:r>
            <a:r>
              <a:rPr lang="it-IT" dirty="0" smtClean="0"/>
              <a:t>	</a:t>
            </a:r>
          </a:p>
          <a:p>
            <a:endParaRPr lang="it-IT" dirty="0"/>
          </a:p>
        </p:txBody>
      </p:sp>
      <p:pic>
        <p:nvPicPr>
          <p:cNvPr id="6" name="Immagine 5" descr="ind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2636912"/>
            <a:ext cx="2171700" cy="21050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67544" y="75982"/>
            <a:ext cx="8676456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 bravi signori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Un signore di Scandicci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buttava le castagne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 mangiava i ricci.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Un suo amico di Lastra a </a:t>
            </a: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Signa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buttava i pinoli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 mangiava la pigna.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Un suo cugino di Prato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mangiava la carta stagnola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 buttava il cioccolato.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Tanta gente non lo sa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 dunque non se ne cruccia: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la vita la butta via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 mangia soltanto la buccia.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magine 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620688"/>
            <a:ext cx="3505872" cy="46805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43608" y="836712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Riportare il testo del vangelo </a:t>
            </a:r>
            <a:r>
              <a:rPr lang="it-IT" dirty="0" err="1" smtClean="0"/>
              <a:t>……………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err="1" smtClean="0"/>
              <a:t>Gv</a:t>
            </a:r>
            <a:r>
              <a:rPr lang="it-IT" dirty="0" smtClean="0"/>
              <a:t> 15, 1-8</a:t>
            </a: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Sandra\Desktop\LAVORI DI RACCOLTA\ICONE\vite e tralci\cristovi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20688"/>
            <a:ext cx="3657600" cy="3535363"/>
          </a:xfrm>
          <a:prstGeom prst="rect">
            <a:avLst/>
          </a:prstGeom>
          <a:noFill/>
        </p:spPr>
      </p:pic>
      <p:pic>
        <p:nvPicPr>
          <p:cNvPr id="2050" name="Picture 2" descr="C:\Users\Sandra\Desktop\LAVORI DI RACCOLTA\ICONE\vite e tralci\Immagin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764704"/>
            <a:ext cx="3960471" cy="5937152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971600" y="3933056"/>
            <a:ext cx="7508787" cy="1754326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/>
                <a:solidFill>
                  <a:schemeClr val="accent3"/>
                </a:solidFill>
                <a:effectLst/>
              </a:rPr>
              <a:t>Cosa vuol dire per noi</a:t>
            </a:r>
          </a:p>
          <a:p>
            <a:pPr algn="ctr"/>
            <a:r>
              <a:rPr lang="it-IT" sz="5400" b="1" dirty="0" smtClean="0">
                <a:ln/>
                <a:solidFill>
                  <a:schemeClr val="accent3"/>
                </a:solidFill>
              </a:rPr>
              <a:t>rimanere legati alla vite</a:t>
            </a:r>
            <a:r>
              <a:rPr lang="it-IT" sz="5400" b="1" cap="none" spc="0" dirty="0" smtClean="0">
                <a:ln/>
                <a:solidFill>
                  <a:schemeClr val="accent3"/>
                </a:solidFill>
                <a:effectLst/>
              </a:rPr>
              <a:t>?</a:t>
            </a:r>
            <a:endParaRPr lang="it-IT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304711">
            <a:off x="726404" y="5523675"/>
            <a:ext cx="599569" cy="111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4"/>
          <p:cNvSpPr/>
          <p:nvPr/>
        </p:nvSpPr>
        <p:spPr>
          <a:xfrm>
            <a:off x="425262" y="620688"/>
            <a:ext cx="781194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1. Ci chiami a stare con te </a:t>
            </a:r>
          </a:p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stando tra di noi</a:t>
            </a:r>
            <a:endParaRPr lang="it-IT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564904"/>
            <a:ext cx="355239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58340">
            <a:off x="5765556" y="4111700"/>
            <a:ext cx="2660017" cy="2244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304711">
            <a:off x="726404" y="5523675"/>
            <a:ext cx="599569" cy="111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4"/>
          <p:cNvSpPr/>
          <p:nvPr/>
        </p:nvSpPr>
        <p:spPr>
          <a:xfrm>
            <a:off x="1115616" y="1124744"/>
            <a:ext cx="630403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2. Fedeltà </a:t>
            </a:r>
          </a:p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al giorno del Signore</a:t>
            </a:r>
            <a:endParaRPr lang="it-IT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789039"/>
            <a:ext cx="2278757" cy="2638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10901">
            <a:off x="4185507" y="4780061"/>
            <a:ext cx="19050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andra\Desktop\LAVORI DI RACCOLTA\ICONE +\Particolari mosaici\08[1].jpg"/>
          <p:cNvPicPr>
            <a:picLocks noChangeAspect="1" noChangeArrowheads="1"/>
          </p:cNvPicPr>
          <p:nvPr/>
        </p:nvPicPr>
        <p:blipFill>
          <a:blip r:embed="rId2" cstate="print"/>
          <a:srcRect l="14838" t="2932"/>
          <a:stretch>
            <a:fillRect/>
          </a:stretch>
        </p:blipFill>
        <p:spPr bwMode="auto">
          <a:xfrm rot="474098">
            <a:off x="3400175" y="1599296"/>
            <a:ext cx="4517850" cy="2671085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544778" y="2132856"/>
            <a:ext cx="8170763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dirty="0" smtClean="0">
                <a:ln w="1905"/>
                <a:gradFill>
                  <a:gsLst>
                    <a:gs pos="0">
                      <a:srgbClr val="C64847">
                        <a:shade val="20000"/>
                        <a:satMod val="200000"/>
                      </a:srgbClr>
                    </a:gs>
                    <a:gs pos="78000">
                      <a:srgbClr val="C64847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64847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</a:t>
            </a:r>
            <a:r>
              <a:rPr lang="it-IT" sz="5400" b="1" dirty="0" smtClean="0">
                <a:ln w="1905">
                  <a:solidFill>
                    <a:srgbClr val="C64847">
                      <a:lumMod val="50000"/>
                    </a:srgbClr>
                  </a:solidFill>
                </a:ln>
                <a:solidFill>
                  <a:srgbClr val="C00000"/>
                </a:solidFill>
                <a:effectLst>
                  <a:glow rad="228600">
                    <a:srgbClr val="E88651">
                      <a:satMod val="175000"/>
                      <a:alpha val="4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Custodire” la Domenica</a:t>
            </a:r>
          </a:p>
          <a:p>
            <a:pPr algn="ctr"/>
            <a:endParaRPr lang="it-IT" sz="5400" b="1" dirty="0" smtClean="0">
              <a:ln w="1905">
                <a:solidFill>
                  <a:srgbClr val="C64847">
                    <a:lumMod val="50000"/>
                  </a:srgbClr>
                </a:solidFill>
              </a:ln>
              <a:solidFill>
                <a:srgbClr val="C00000"/>
              </a:solidFill>
              <a:effectLst>
                <a:glow rad="228600">
                  <a:srgbClr val="E88651">
                    <a:satMod val="175000"/>
                    <a:alpha val="40000"/>
                  </a:srgb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it-IT" sz="5400" b="1" dirty="0" smtClean="0">
              <a:ln w="1905">
                <a:solidFill>
                  <a:srgbClr val="C64847">
                    <a:lumMod val="50000"/>
                  </a:srgbClr>
                </a:solidFill>
              </a:ln>
              <a:solidFill>
                <a:srgbClr val="C00000"/>
              </a:solidFill>
              <a:effectLst>
                <a:glow rad="228600">
                  <a:srgbClr val="E88651">
                    <a:satMod val="175000"/>
                    <a:alpha val="40000"/>
                  </a:srgb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it-IT" sz="5400" b="1" dirty="0" smtClean="0">
                <a:ln w="1905">
                  <a:solidFill>
                    <a:srgbClr val="C64847">
                      <a:lumMod val="50000"/>
                    </a:srgbClr>
                  </a:solidFill>
                </a:ln>
                <a:solidFill>
                  <a:srgbClr val="C00000"/>
                </a:solidFill>
                <a:effectLst>
                  <a:glow rad="228600">
                    <a:srgbClr val="E88651">
                      <a:satMod val="175000"/>
                      <a:alpha val="4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perché la Domenica</a:t>
            </a:r>
          </a:p>
          <a:p>
            <a:pPr algn="ctr"/>
            <a:r>
              <a:rPr lang="it-IT" sz="5400" b="1" dirty="0" smtClean="0">
                <a:ln w="1905">
                  <a:solidFill>
                    <a:srgbClr val="C64847">
                      <a:lumMod val="50000"/>
                    </a:srgbClr>
                  </a:solidFill>
                </a:ln>
                <a:solidFill>
                  <a:srgbClr val="C00000"/>
                </a:solidFill>
                <a:effectLst>
                  <a:glow rad="228600">
                    <a:srgbClr val="E88651">
                      <a:satMod val="175000"/>
                      <a:alpha val="4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“custodisca” noi.</a:t>
            </a:r>
            <a:endParaRPr lang="it-IT" sz="5400" b="1" dirty="0">
              <a:ln w="1905">
                <a:solidFill>
                  <a:srgbClr val="C64847">
                    <a:lumMod val="50000"/>
                  </a:srgbClr>
                </a:solidFill>
              </a:ln>
              <a:solidFill>
                <a:srgbClr val="C00000"/>
              </a:solidFill>
              <a:effectLst>
                <a:glow rad="228600">
                  <a:srgbClr val="E88651">
                    <a:satMod val="175000"/>
                    <a:alpha val="40000"/>
                  </a:srgb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55576" y="764704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/>
              <a:t>Viviamo nell’affanno di procurarci divertimento, relax, distrazione …, </a:t>
            </a:r>
          </a:p>
          <a:p>
            <a:pPr>
              <a:buNone/>
            </a:pPr>
            <a:r>
              <a:rPr lang="it-IT" dirty="0" smtClean="0"/>
              <a:t>   ma </a:t>
            </a:r>
            <a:r>
              <a:rPr lang="it-IT" dirty="0" smtClean="0">
                <a:solidFill>
                  <a:srgbClr val="FF0000"/>
                </a:solidFill>
              </a:rPr>
              <a:t>pensare che tutto dipenda solo da noi aumenta il peso che ci portiamo addosso</a:t>
            </a:r>
            <a:r>
              <a:rPr lang="it-IT" dirty="0" smtClean="0"/>
              <a:t>. È come se telefonassimo tutta la settimana, e la domenica fosse anche peggio! </a:t>
            </a:r>
            <a:r>
              <a:rPr lang="it-IT" dirty="0" smtClean="0">
                <a:solidFill>
                  <a:srgbClr val="FF0000"/>
                </a:solidFill>
              </a:rPr>
              <a:t>Spendiamo una “cifra” senza trovare risposte. </a:t>
            </a:r>
          </a:p>
          <a:p>
            <a:pPr>
              <a:buNone/>
            </a:pPr>
            <a:endParaRPr lang="it-IT" dirty="0" smtClean="0"/>
          </a:p>
          <a:p>
            <a:pPr algn="ctr">
              <a:buNone/>
            </a:pPr>
            <a:r>
              <a:rPr lang="it-IT" dirty="0" smtClean="0"/>
              <a:t>	</a:t>
            </a:r>
            <a:r>
              <a:rPr lang="it-IT" b="1" dirty="0" smtClean="0">
                <a:solidFill>
                  <a:srgbClr val="C00000"/>
                </a:solidFill>
              </a:rPr>
              <a:t>“Domenica ti chiamo io”</a:t>
            </a:r>
            <a:r>
              <a:rPr lang="it-IT" dirty="0" smtClean="0">
                <a:solidFill>
                  <a:srgbClr val="C00000"/>
                </a:solidFill>
              </a:rPr>
              <a:t>, </a:t>
            </a:r>
            <a:r>
              <a:rPr lang="it-IT" dirty="0" smtClean="0"/>
              <a:t>dice il Signore: </a:t>
            </a:r>
          </a:p>
          <a:p>
            <a:pPr algn="ctr">
              <a:buNone/>
            </a:pPr>
            <a:r>
              <a:rPr lang="it-IT" b="1" dirty="0" smtClean="0"/>
              <a:t>    </a:t>
            </a:r>
            <a:r>
              <a:rPr lang="it-IT" b="1" dirty="0" smtClean="0">
                <a:solidFill>
                  <a:srgbClr val="C00000"/>
                </a:solidFill>
              </a:rPr>
              <a:t>“lasciati ricaricare!”</a:t>
            </a:r>
            <a:r>
              <a:rPr lang="it-IT" b="1" dirty="0" smtClean="0"/>
              <a:t>.</a:t>
            </a:r>
            <a:endParaRPr lang="it-IT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12518">
            <a:off x="825276" y="4582635"/>
            <a:ext cx="1833285" cy="1745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195736" y="1196752"/>
            <a:ext cx="5730478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Ciascuno “custode”</a:t>
            </a:r>
          </a:p>
          <a:p>
            <a:pPr algn="ctr"/>
            <a:r>
              <a:rPr lang="it-IT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della domenica </a:t>
            </a:r>
          </a:p>
          <a:p>
            <a:pPr algn="ctr"/>
            <a:r>
              <a:rPr lang="it-IT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dei propri compagni di cammino</a:t>
            </a:r>
            <a:endParaRPr lang="it-IT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60871">
            <a:off x="212652" y="583198"/>
            <a:ext cx="1736573" cy="128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844824"/>
            <a:ext cx="1008112" cy="107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3789040"/>
            <a:ext cx="1840150" cy="1767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725144"/>
            <a:ext cx="1811478" cy="1278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731102">
            <a:off x="7157753" y="5460937"/>
            <a:ext cx="1259582" cy="125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CasellaDiTesto 21"/>
          <p:cNvSpPr txBox="1"/>
          <p:nvPr/>
        </p:nvSpPr>
        <p:spPr>
          <a:xfrm>
            <a:off x="611560" y="3429000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Ognuno di noi potrebbe impegnarsi a ricordare l’appuntamento domenicale ad un compagno in modo da rimanere insieme legati come tralci alla vera vite.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Sandra\Desktop\LAVORI DI RACCOLTA\ICONE\vite e tralci\cristovi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20688"/>
            <a:ext cx="3657600" cy="3535363"/>
          </a:xfrm>
          <a:prstGeom prst="rect">
            <a:avLst/>
          </a:prstGeom>
          <a:noFill/>
        </p:spPr>
      </p:pic>
      <p:pic>
        <p:nvPicPr>
          <p:cNvPr id="2050" name="Picture 2" descr="C:\Users\Sandra\Desktop\LAVORI DI RACCOLTA\ICONE\vite e tralci\Immagin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764704"/>
            <a:ext cx="3960471" cy="5937152"/>
          </a:xfrm>
          <a:prstGeom prst="rect">
            <a:avLst/>
          </a:prstGeom>
          <a:noFill/>
        </p:spPr>
      </p:pic>
      <p:pic>
        <p:nvPicPr>
          <p:cNvPr id="2051" name="Picture 3" descr="C:\Users\Sandra\Desktop\LAVORI DI RACCOLTA\ICONE\vite e tralci\Immagin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2348879"/>
            <a:ext cx="5495975" cy="4048847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839060" y="4653136"/>
            <a:ext cx="6537366" cy="1754326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/>
                <a:solidFill>
                  <a:schemeClr val="accent3"/>
                </a:solidFill>
                <a:effectLst/>
              </a:rPr>
              <a:t>Cosa vuol dire per noi</a:t>
            </a:r>
          </a:p>
          <a:p>
            <a:pPr algn="ctr"/>
            <a:r>
              <a:rPr lang="it-IT" sz="5400" b="1" dirty="0" smtClean="0">
                <a:ln/>
                <a:solidFill>
                  <a:schemeClr val="accent3"/>
                </a:solidFill>
              </a:rPr>
              <a:t>portare frutto</a:t>
            </a:r>
            <a:r>
              <a:rPr lang="it-IT" sz="5400" b="1" cap="none" spc="0" dirty="0" smtClean="0">
                <a:ln/>
                <a:solidFill>
                  <a:schemeClr val="accent3"/>
                </a:solidFill>
                <a:effectLst/>
              </a:rPr>
              <a:t>?</a:t>
            </a:r>
            <a:endParaRPr lang="it-IT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tro">
  <a:themeElements>
    <a:clrScheme name="Personalizzato 1">
      <a:dk1>
        <a:srgbClr val="00192E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C00000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quinozio">
  <a:themeElements>
    <a:clrScheme name="Mo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656</TotalTime>
  <Words>295</Words>
  <Application>Microsoft Office PowerPoint</Application>
  <PresentationFormat>Presentazione su schermo (4:3)</PresentationFormat>
  <Paragraphs>56</Paragraphs>
  <Slides>12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12</vt:i4>
      </vt:variant>
    </vt:vector>
  </HeadingPairs>
  <TitlesOfParts>
    <vt:vector size="14" baseType="lpstr">
      <vt:lpstr>Metro</vt:lpstr>
      <vt:lpstr>Equinozio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Sandra</dc:creator>
  <cp:lastModifiedBy>Sandra</cp:lastModifiedBy>
  <cp:revision>13</cp:revision>
  <dcterms:created xsi:type="dcterms:W3CDTF">2011-11-11T20:39:19Z</dcterms:created>
  <dcterms:modified xsi:type="dcterms:W3CDTF">2015-01-07T16:39:58Z</dcterms:modified>
</cp:coreProperties>
</file>